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259" r:id="rId5"/>
    <p:sldId id="284" r:id="rId6"/>
    <p:sldId id="271" r:id="rId7"/>
    <p:sldId id="286" r:id="rId8"/>
    <p:sldId id="287" r:id="rId9"/>
    <p:sldId id="288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Лекция 2</a:t>
            </a:r>
            <a:endParaRPr lang="ru-RU" sz="8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sz="8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endParaRPr lang="ru-RU" sz="8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Персональный (личностно-ориентированный):</a:t>
            </a:r>
          </a:p>
          <a:p>
            <a:pPr marL="742950" indent="-742950" algn="ctr">
              <a:buAutoNum type="arabicParenR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Бытовой (обыденно-разговорный</a:t>
            </a:r>
          </a:p>
          <a:p>
            <a:pPr marL="742950" indent="-742950" algn="ctr">
              <a:buAutoNum type="arabicParenR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Бытийный (художественный,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дискурс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персонажей)</a:t>
            </a:r>
            <a:endParaRPr lang="ru-RU" sz="1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/>
              <a:t>С чистыми типами </a:t>
            </a:r>
            <a:r>
              <a:rPr lang="ru-RU" sz="4000" dirty="0" err="1" smtClean="0"/>
              <a:t>дискурса</a:t>
            </a:r>
            <a:r>
              <a:rPr lang="ru-RU" sz="4000" dirty="0" smtClean="0"/>
              <a:t> мы сталкиваемся редко: личный компонент </a:t>
            </a:r>
            <a:r>
              <a:rPr lang="ru-RU" sz="4000" smtClean="0"/>
              <a:t>может присутствовать </a:t>
            </a:r>
            <a:r>
              <a:rPr lang="ru-RU" sz="4000" dirty="0" smtClean="0"/>
              <a:t>в институциональном общении, а признаки </a:t>
            </a:r>
            <a:r>
              <a:rPr lang="ru-RU" sz="4000" dirty="0" err="1" smtClean="0"/>
              <a:t>институциональности</a:t>
            </a:r>
            <a:r>
              <a:rPr lang="ru-RU" sz="4000" dirty="0" smtClean="0"/>
              <a:t> – в бытовом.</a:t>
            </a:r>
          </a:p>
          <a:p>
            <a:pPr algn="ctr">
              <a:buNone/>
            </a:pP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000" dirty="0" smtClean="0"/>
              <a:t>План</a:t>
            </a:r>
          </a:p>
          <a:p>
            <a:pPr>
              <a:buNone/>
            </a:pPr>
            <a:endParaRPr lang="ru-RU" sz="5000" dirty="0" smtClean="0"/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Критерии классификации.</a:t>
            </a:r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Институциональный и </a:t>
            </a:r>
            <a:r>
              <a:rPr lang="ru-RU" sz="5000" dirty="0" err="1" smtClean="0">
                <a:cs typeface="Arabic Typesetting" pitchFamily="66" charset="-78"/>
              </a:rPr>
              <a:t>неинституциональный</a:t>
            </a:r>
            <a:r>
              <a:rPr lang="ru-RU" sz="5000" dirty="0" smtClean="0">
                <a:cs typeface="Arabic Typesetting" pitchFamily="66" charset="-78"/>
              </a:rPr>
              <a:t> </a:t>
            </a:r>
            <a:r>
              <a:rPr lang="ru-RU" sz="5000" dirty="0" err="1" smtClean="0">
                <a:cs typeface="Arabic Typesetting" pitchFamily="66" charset="-78"/>
              </a:rPr>
              <a:t>дискурс</a:t>
            </a:r>
            <a:r>
              <a:rPr lang="ru-RU" sz="5000" dirty="0" smtClean="0">
                <a:cs typeface="Arabic Typesetting" pitchFamily="66" charset="-78"/>
              </a:rPr>
              <a:t>.</a:t>
            </a:r>
            <a:endParaRPr lang="ru-RU" sz="5000" dirty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000" dirty="0" smtClean="0">
                <a:latin typeface="Times New Roman" pitchFamily="18" charset="0"/>
                <a:cs typeface="Times New Roman" pitchFamily="18" charset="0"/>
              </a:rPr>
              <a:t>Критерии классификации </a:t>
            </a: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342900" algn="ctr">
              <a:buNone/>
            </a:pPr>
            <a:r>
              <a:rPr lang="ru-RU" sz="4000" b="1" i="1" dirty="0" smtClean="0"/>
              <a:t>Критерии классификации</a:t>
            </a:r>
          </a:p>
          <a:p>
            <a:pPr indent="342900" algn="just"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 количеству участников,</a:t>
            </a:r>
          </a:p>
          <a:p>
            <a:pPr indent="342900" algn="just"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 форме взаимодействия (симметричные и несимметричные),</a:t>
            </a:r>
          </a:p>
          <a:p>
            <a:pPr indent="342900" algn="just"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 цели (информативный, проблемный, директивный, оценочный, этикетный и др.),</a:t>
            </a:r>
          </a:p>
          <a:p>
            <a:pPr indent="342900" algn="just"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 форме реализации,</a:t>
            </a:r>
          </a:p>
          <a:p>
            <a:pPr indent="342900" algn="just"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 степени официальности 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статусно-ролевым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отношениям.</a:t>
            </a: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AutoNum type="arabicPeriod"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500" b="1" i="1" dirty="0" smtClean="0"/>
              <a:t> </a:t>
            </a:r>
          </a:p>
          <a:p>
            <a:pPr algn="ctr">
              <a:buNone/>
            </a:pPr>
            <a:r>
              <a:rPr lang="ru-RU" sz="4500" b="1" i="1" dirty="0" smtClean="0"/>
              <a:t>Институциональный и </a:t>
            </a:r>
            <a:r>
              <a:rPr lang="ru-RU" sz="4500" b="1" i="1" dirty="0" err="1" smtClean="0"/>
              <a:t>неинституциональный</a:t>
            </a:r>
            <a:r>
              <a:rPr lang="ru-RU" sz="4500" b="1" i="1" dirty="0" smtClean="0"/>
              <a:t> </a:t>
            </a:r>
            <a:r>
              <a:rPr lang="ru-RU" sz="4500" b="1" i="1" dirty="0" err="1" smtClean="0"/>
              <a:t>дискурс</a:t>
            </a:r>
            <a:endParaRPr lang="ru-RU" sz="45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indent="342900" algn="just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Институциональный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дискурс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статусно-ролевое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общение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i="1" dirty="0" smtClean="0"/>
              <a:t>Характеристика типов институционального </a:t>
            </a:r>
            <a:r>
              <a:rPr lang="ru-RU" b="1" i="1" dirty="0" err="1" smtClean="0"/>
              <a:t>дискурса</a:t>
            </a:r>
            <a:r>
              <a:rPr lang="ru-RU" b="1" i="1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участники</a:t>
            </a:r>
          </a:p>
          <a:p>
            <a:pPr>
              <a:buFontTx/>
              <a:buChar char="-"/>
            </a:pPr>
            <a:r>
              <a:rPr lang="ru-RU" dirty="0" err="1" smtClean="0"/>
              <a:t>хронотоп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цели</a:t>
            </a:r>
          </a:p>
          <a:p>
            <a:pPr>
              <a:buFontTx/>
              <a:buChar char="-"/>
            </a:pPr>
            <a:r>
              <a:rPr lang="ru-RU" dirty="0" smtClean="0"/>
              <a:t>ценности</a:t>
            </a:r>
          </a:p>
          <a:p>
            <a:pPr>
              <a:buFontTx/>
              <a:buChar char="-"/>
            </a:pPr>
            <a:r>
              <a:rPr lang="ru-RU" dirty="0" smtClean="0"/>
              <a:t>стратегии</a:t>
            </a:r>
          </a:p>
          <a:p>
            <a:pPr>
              <a:buFontTx/>
              <a:buChar char="-"/>
            </a:pPr>
            <a:r>
              <a:rPr lang="ru-RU" dirty="0" smtClean="0"/>
              <a:t>жанры</a:t>
            </a:r>
          </a:p>
          <a:p>
            <a:pPr>
              <a:buFontTx/>
              <a:buChar char="-"/>
            </a:pPr>
            <a:r>
              <a:rPr lang="ru-RU" dirty="0" smtClean="0"/>
              <a:t>прецедентные тексты</a:t>
            </a:r>
          </a:p>
          <a:p>
            <a:pPr>
              <a:buFontTx/>
              <a:buChar char="-"/>
            </a:pPr>
            <a:r>
              <a:rPr lang="ru-RU" dirty="0" smtClean="0"/>
              <a:t>дискурсивные формулы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Политический </a:t>
            </a:r>
            <a:r>
              <a:rPr lang="ru-RU" b="1" dirty="0" err="1" smtClean="0"/>
              <a:t>дискурс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b="1" dirty="0" smtClean="0"/>
              <a:t>Участники</a:t>
            </a:r>
            <a:r>
              <a:rPr lang="ru-RU" dirty="0" smtClean="0"/>
              <a:t>: политики, народ, социальные группы</a:t>
            </a:r>
          </a:p>
          <a:p>
            <a:pPr>
              <a:buFontTx/>
              <a:buChar char="-"/>
            </a:pPr>
            <a:r>
              <a:rPr lang="ru-RU" b="1" dirty="0" err="1" smtClean="0"/>
              <a:t>Хронотоп</a:t>
            </a:r>
            <a:r>
              <a:rPr lang="ru-RU" dirty="0" smtClean="0"/>
              <a:t>: место и время проведения совещания, акций протеста, дебатов, съездов</a:t>
            </a:r>
          </a:p>
          <a:p>
            <a:pPr>
              <a:buFontTx/>
              <a:buChar char="-"/>
            </a:pPr>
            <a:r>
              <a:rPr lang="ru-RU" b="1" dirty="0" smtClean="0"/>
              <a:t>Цели</a:t>
            </a:r>
            <a:r>
              <a:rPr lang="ru-RU" dirty="0" smtClean="0"/>
              <a:t>: борьба за власть</a:t>
            </a:r>
          </a:p>
          <a:p>
            <a:pPr>
              <a:buFontTx/>
              <a:buChar char="-"/>
            </a:pPr>
            <a:r>
              <a:rPr lang="ru-RU" b="1" dirty="0" smtClean="0"/>
              <a:t>Ценности</a:t>
            </a:r>
            <a:r>
              <a:rPr lang="ru-RU" dirty="0" smtClean="0"/>
              <a:t>: поддержание мира, процветание нации (традиционные общественные ценности)</a:t>
            </a:r>
          </a:p>
          <a:p>
            <a:pPr>
              <a:buFontTx/>
              <a:buChar char="-"/>
            </a:pPr>
            <a:r>
              <a:rPr lang="ru-RU" b="1" dirty="0" smtClean="0"/>
              <a:t>Стратегии</a:t>
            </a:r>
            <a:r>
              <a:rPr lang="ru-RU" dirty="0" smtClean="0"/>
              <a:t> – убеждения, позитивной </a:t>
            </a:r>
            <a:r>
              <a:rPr lang="ru-RU" dirty="0" err="1" smtClean="0"/>
              <a:t>самопрезентации</a:t>
            </a:r>
            <a:r>
              <a:rPr lang="ru-RU" dirty="0" smtClean="0"/>
              <a:t>, дискредитации оппонента</a:t>
            </a:r>
          </a:p>
          <a:p>
            <a:pPr>
              <a:buFontTx/>
              <a:buChar char="-"/>
            </a:pPr>
            <a:r>
              <a:rPr lang="ru-RU" b="1" dirty="0" smtClean="0"/>
              <a:t>Жанры</a:t>
            </a:r>
            <a:r>
              <a:rPr lang="ru-RU" dirty="0" smtClean="0"/>
              <a:t>: совещания, дебаты, акции протеста </a:t>
            </a:r>
          </a:p>
          <a:p>
            <a:pPr>
              <a:buFontTx/>
              <a:buChar char="-"/>
            </a:pPr>
            <a:r>
              <a:rPr lang="ru-RU" b="1" dirty="0" smtClean="0"/>
              <a:t>прецедентные</a:t>
            </a:r>
            <a:r>
              <a:rPr lang="ru-RU" dirty="0" smtClean="0"/>
              <a:t> </a:t>
            </a:r>
            <a:r>
              <a:rPr lang="ru-RU" b="1" dirty="0" smtClean="0"/>
              <a:t>тексты</a:t>
            </a:r>
            <a:r>
              <a:rPr lang="ru-RU" dirty="0" smtClean="0"/>
              <a:t>: ссылки на любые мероприятия и политические документы</a:t>
            </a:r>
          </a:p>
          <a:p>
            <a:pPr>
              <a:buFontTx/>
              <a:buChar char="-"/>
            </a:pPr>
            <a:r>
              <a:rPr lang="ru-RU" b="1" dirty="0" smtClean="0"/>
              <a:t>дискурсивные</a:t>
            </a:r>
            <a:r>
              <a:rPr lang="ru-RU" dirty="0" smtClean="0"/>
              <a:t> </a:t>
            </a:r>
            <a:r>
              <a:rPr lang="ru-RU" b="1" dirty="0" smtClean="0"/>
              <a:t>формулы</a:t>
            </a:r>
            <a:r>
              <a:rPr lang="ru-RU" dirty="0" smtClean="0"/>
              <a:t>: ожидаемые результаты, модель государства, уважаемые избиратели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b="1" i="1" dirty="0" err="1" smtClean="0"/>
              <a:t>Неинституциональный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дискурс</a:t>
            </a:r>
            <a:r>
              <a:rPr lang="ru-RU" b="1" i="1" dirty="0" smtClean="0"/>
              <a:t> </a:t>
            </a:r>
            <a:r>
              <a:rPr lang="ru-RU" i="1" dirty="0" smtClean="0"/>
              <a:t>– персональное  (личностно-ориентированное) общение</a:t>
            </a:r>
            <a:endParaRPr lang="ru-RU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BC77C0-F9EC-469F-92E8-E5DCF250FF86}"/>
</file>

<file path=customXml/itemProps2.xml><?xml version="1.0" encoding="utf-8"?>
<ds:datastoreItem xmlns:ds="http://schemas.openxmlformats.org/officeDocument/2006/customXml" ds:itemID="{81E79DCE-A81D-4AC7-B886-0A0802575B07}"/>
</file>

<file path=customXml/itemProps3.xml><?xml version="1.0" encoding="utf-8"?>
<ds:datastoreItem xmlns:ds="http://schemas.openxmlformats.org/officeDocument/2006/customXml" ds:itemID="{0DD2FADA-9711-4449-A0EB-7780054B3AA2}"/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211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Вопрос 2</vt:lpstr>
      <vt:lpstr>Слайд 6</vt:lpstr>
      <vt:lpstr>Слайд 7</vt:lpstr>
      <vt:lpstr>Слайд 8</vt:lpstr>
      <vt:lpstr>Слайд 9</vt:lpstr>
      <vt:lpstr>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2019-09-01T08:37:24Z</dcterms:created>
  <dcterms:modified xsi:type="dcterms:W3CDTF">2020-04-21T19:42:18Z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